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61" r:id="rId6"/>
    <p:sldId id="260" r:id="rId7"/>
    <p:sldId id="278" r:id="rId8"/>
    <p:sldId id="263" r:id="rId9"/>
    <p:sldId id="265" r:id="rId10"/>
    <p:sldId id="264" r:id="rId11"/>
    <p:sldId id="275" r:id="rId12"/>
    <p:sldId id="266" r:id="rId13"/>
    <p:sldId id="274" r:id="rId14"/>
    <p:sldId id="268" r:id="rId15"/>
    <p:sldId id="276" r:id="rId16"/>
    <p:sldId id="269" r:id="rId17"/>
    <p:sldId id="271" r:id="rId18"/>
    <p:sldId id="272" r:id="rId19"/>
    <p:sldId id="270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69E"/>
    <a:srgbClr val="600F6B"/>
    <a:srgbClr val="6D1179"/>
    <a:srgbClr val="DEAB08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I.Ovchinnikova\Desktop\стратегия 2021\СЛАЙД 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08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I.Ovchinnikova\Desktop\стратегия 2021\слайд 4.jpg"/>
          <p:cNvPicPr>
            <a:picLocks noChangeAspect="1" noChangeArrowheads="1"/>
          </p:cNvPicPr>
          <p:nvPr/>
        </p:nvPicPr>
        <p:blipFill>
          <a:blip r:embed="rId2" cstate="print">
            <a:lum bright="23000" contrast="-26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987574"/>
            <a:ext cx="48965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Gothic" pitchFamily="34" charset="0"/>
              </a:rPr>
              <a:t>Доля благоустроенных общественных территорий</a:t>
            </a:r>
          </a:p>
          <a:p>
            <a:pPr algn="ctr"/>
            <a:r>
              <a:rPr lang="ru-RU" sz="1200" dirty="0" smtClean="0">
                <a:latin typeface="Century Gothic" pitchFamily="34" charset="0"/>
              </a:rPr>
              <a:t> от общего количества общественных территорий</a:t>
            </a:r>
            <a:endParaRPr lang="ru-RU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504" y="1563638"/>
            <a:ext cx="48965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Gothic" pitchFamily="34" charset="0"/>
              </a:rPr>
              <a:t>Обустройство велосипедных дорожек и полос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2067694"/>
            <a:ext cx="48965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Gothic" pitchFamily="34" charset="0"/>
              </a:rPr>
              <a:t>Количество мест концентрации </a:t>
            </a:r>
            <a:r>
              <a:rPr lang="ru-RU" sz="1200" dirty="0" err="1" smtClean="0">
                <a:latin typeface="Century Gothic" pitchFamily="34" charset="0"/>
              </a:rPr>
              <a:t>дорожно</a:t>
            </a:r>
            <a:r>
              <a:rPr lang="ru-RU" sz="1200" dirty="0" smtClean="0">
                <a:latin typeface="Century Gothic" pitchFamily="34" charset="0"/>
              </a:rPr>
              <a:t> - транспортных происшествий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2643758"/>
            <a:ext cx="48965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Gothic" pitchFamily="34" charset="0"/>
              </a:rPr>
              <a:t>Протяженность автомобильных дорог общего пользования местного значения в границах города Ставрополя с твердым покрытием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504" y="3291830"/>
            <a:ext cx="48965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Gothic" pitchFamily="34" charset="0"/>
              </a:rPr>
              <a:t>Общая площадь жилых помещений, приходящаяся в среднем на одного жителя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504" y="3867894"/>
            <a:ext cx="489654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entury Gothic" pitchFamily="34" charset="0"/>
              </a:rPr>
              <a:t>Сокращение доли безнадежной задолженности по арендным платежам в соотношении к общему годовому начислению арендных платежей 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92080" y="483518"/>
            <a:ext cx="1656184" cy="36004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ЗНАЧЕНИЕ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92280" y="483518"/>
            <a:ext cx="1944216" cy="36004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entury Gothic" pitchFamily="34" charset="0"/>
              </a:rPr>
              <a:t>ОЖИДАЕМЫЕ </a:t>
            </a:r>
          </a:p>
          <a:p>
            <a:pPr algn="ctr"/>
            <a:r>
              <a:rPr lang="ru-RU" sz="1050" dirty="0" smtClean="0">
                <a:latin typeface="Century Gothic" pitchFamily="34" charset="0"/>
              </a:rPr>
              <a:t>РЕЗУЛЬТАТЫ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1059582"/>
            <a:ext cx="125867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100% 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56,6 км.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0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443,5 км.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32,0 кв.м.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,8%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0272" y="1131590"/>
            <a:ext cx="1550424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28,4% увеличение 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в 13,8  раз увеличится 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протяженность 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снижение до 0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37,6 км.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9,3% увеличение 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1,4 кв.м. увеличение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 4,6% увеличение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</a:t>
            </a:r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а 15,6% </a:t>
            </a:r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уменьшение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>
              <a:solidFill>
                <a:srgbClr val="6D1179"/>
              </a:solidFill>
              <a:latin typeface="Century Gothic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123478"/>
            <a:ext cx="4896544" cy="72008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ОЖИДАЕМЫЕ РЕЗУЛЬТАТЫ </a:t>
            </a:r>
          </a:p>
          <a:p>
            <a:r>
              <a:rPr lang="ru-RU" dirty="0" smtClean="0">
                <a:latin typeface="Century Gothic" pitchFamily="34" charset="0"/>
              </a:rPr>
              <a:t>РЕАЛИЗАЦИИ СТРАТЕГИИ 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75856" y="0"/>
            <a:ext cx="45719" cy="84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419872" y="195486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К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</a:rPr>
              <a:t>2035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ГОДУ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27584" y="1851670"/>
            <a:ext cx="223224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Содержимое 23" descr="1-(244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6443" y="1200150"/>
            <a:ext cx="5091113" cy="3394075"/>
          </a:xfrm>
        </p:spPr>
      </p:pic>
      <p:pic>
        <p:nvPicPr>
          <p:cNvPr id="1026" name="Picture 2" descr="C:\Users\SI.Ovchinnikova\Desktop\слайд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83968" y="3075806"/>
            <a:ext cx="4680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Создание парков как общественных пространств притяжения </a:t>
            </a:r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горожан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Формирование </a:t>
            </a:r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имиджа города Ставрополя как города, открытого для свободного творческого самовыражения, создание в городе</a:t>
            </a:r>
          </a:p>
          <a:p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творческой атмосферы</a:t>
            </a:r>
            <a:endParaRPr lang="ru-RU" sz="1000" dirty="0">
              <a:solidFill>
                <a:srgbClr val="6D1179"/>
              </a:solidFill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0038" y="1491630"/>
            <a:ext cx="404396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 Повышение комфортности и доступности городской среды для инвалидов и других </a:t>
            </a:r>
            <a:r>
              <a:rPr lang="ru-RU" sz="1000" dirty="0" err="1" smtClean="0">
                <a:solidFill>
                  <a:srgbClr val="6D1179"/>
                </a:solidFill>
                <a:latin typeface="Century Gothic" pitchFamily="34" charset="0"/>
              </a:rPr>
              <a:t>маломобильных</a:t>
            </a:r>
            <a:endParaRPr lang="ru-RU" sz="1000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групп населения</a:t>
            </a:r>
          </a:p>
          <a:p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843558"/>
            <a:ext cx="489654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  Расширение сети образовательных организаций, в том числе частных на территории города Ставрополя</a:t>
            </a:r>
          </a:p>
          <a:p>
            <a:pPr>
              <a:lnSpc>
                <a:spcPts val="1200"/>
              </a:lnSpc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Оснащение школ современными высокоэффективными техническими средствами обучения</a:t>
            </a:r>
          </a:p>
          <a:p>
            <a:endParaRPr lang="ru-RU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2355726"/>
            <a:ext cx="403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  Устранение дефицита современных учреждений культуры, развитие социальной инфраструктуры в соответствии с потребностями населения </a:t>
            </a:r>
            <a:endParaRPr lang="ru-RU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0152" y="0"/>
            <a:ext cx="3203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rgbClr val="6D1179"/>
                </a:solidFill>
                <a:latin typeface="Century Gothic" pitchFamily="34" charset="0"/>
              </a:rPr>
              <a:t> Строительство муниципальных спортивных сооружений и спортивно-тренировочных центров на территории города Ставрополя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2" y="3723879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  Развитие молодежного предпринимательства, содействие в трудоустройстве молодежи и поддержка молодых талантов</a:t>
            </a:r>
            <a:endParaRPr lang="ru-RU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123478"/>
            <a:ext cx="4370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РАЗИВИТИЕ ЧЕЛОВЕЧЕСКОГО КАПИТАЛА И</a:t>
            </a:r>
            <a:endParaRPr lang="en-US" sz="1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 СОЦИАЛЬНОЙ СФЕРЫ</a:t>
            </a:r>
            <a:r>
              <a:rPr lang="en-US" sz="1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ГОРОДА СТАВРОПОЛЯ</a:t>
            </a:r>
            <a:endParaRPr lang="ru-RU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8194" name="Picture 2" descr="C:\Users\SI.Ovchinnikova\Desktop\10d8cf1f27b52e1972a88b5b69ffd34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91630"/>
            <a:ext cx="2088232" cy="91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SI.Ovchinnikova\Desktop\Театр 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87774"/>
            <a:ext cx="2088232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SI.Ovchinnikova\Desktop\5G7A1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55926"/>
            <a:ext cx="2088232" cy="987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SI.Ovchinnikova\Desktop\Горзеленстрой 0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867894"/>
            <a:ext cx="3096344" cy="127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SI.Ovchinnikova\Desktop\7718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1923678"/>
            <a:ext cx="2592289" cy="123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 descr="C:\Users\SI.Ovchinnikova\Desktop\EPCTCmHXkAIdq1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411510"/>
            <a:ext cx="2304256" cy="1224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I.Ovchinnikova\Desktop\12 СЛАЙД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0538"/>
            <a:ext cx="9144000" cy="5143500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683568" y="0"/>
            <a:ext cx="7632848" cy="987574"/>
          </a:xfrm>
          <a:prstGeom prst="rightArrow">
            <a:avLst>
              <a:gd name="adj1" fmla="val 50000"/>
              <a:gd name="adj2" fmla="val 19908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Доля детей в возрасте от 1 до 6 лет, получающих дошкольную образовательную услугу и услугу по их содержанию в муниципальных образовательных учреждениях города Ставрополя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55001" y="26749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80%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699542"/>
            <a:ext cx="18289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(увеличится на 3,7%)</a:t>
            </a:r>
            <a:endParaRPr lang="ru-RU" sz="1050" b="1" i="1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683568" y="771550"/>
            <a:ext cx="7056784" cy="720080"/>
          </a:xfrm>
          <a:prstGeom prst="rightArrow">
            <a:avLst>
              <a:gd name="adj1" fmla="val 50000"/>
              <a:gd name="adj2" fmla="val 23545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Количество </a:t>
            </a:r>
            <a:r>
              <a:rPr lang="ru-RU" sz="1000" dirty="0" smtClean="0">
                <a:latin typeface="Century Gothic" pitchFamily="34" charset="0"/>
              </a:rPr>
              <a:t>мест </a:t>
            </a:r>
            <a:r>
              <a:rPr lang="ru-RU" sz="1000" dirty="0" smtClean="0">
                <a:latin typeface="Century Gothic" pitchFamily="34" charset="0"/>
              </a:rPr>
              <a:t>в муниципальных дошкольных образовательных учреждениях</a:t>
            </a:r>
          </a:p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города Ставрополя 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9598" y="91556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entury Gothic" pitchFamily="34" charset="0"/>
              </a:rPr>
              <a:t>19 535 </a:t>
            </a:r>
            <a:r>
              <a:rPr lang="ru-RU" sz="1000" b="1" dirty="0" smtClean="0">
                <a:solidFill>
                  <a:srgbClr val="0070C0"/>
                </a:solidFill>
                <a:latin typeface="Century Gothic" pitchFamily="34" charset="0"/>
              </a:rPr>
              <a:t>ед.</a:t>
            </a:r>
            <a:endParaRPr lang="ru-RU" sz="1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275606"/>
            <a:ext cx="25202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i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(увеличится на </a:t>
            </a:r>
            <a:r>
              <a:rPr lang="ru-RU" sz="1050" b="1" i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2945 </a:t>
            </a:r>
            <a:r>
              <a:rPr lang="ru-RU" sz="1050" b="1" i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ед., на </a:t>
            </a:r>
            <a:r>
              <a:rPr lang="ru-RU" sz="1050" b="1" i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17,8%)</a:t>
            </a:r>
            <a:endParaRPr lang="ru-RU" sz="1050" b="1" i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83568" y="1851670"/>
            <a:ext cx="7560840" cy="648072"/>
          </a:xfrm>
          <a:prstGeom prst="rightArrow">
            <a:avLst>
              <a:gd name="adj1" fmla="val 50000"/>
              <a:gd name="adj2" fmla="val 27660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Доля муниципальных общеобразовательных учреждений города Ставрополя , соответствующих современным требованиям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83568" y="1419622"/>
            <a:ext cx="7056784" cy="504056"/>
          </a:xfrm>
          <a:prstGeom prst="rightArrow">
            <a:avLst>
              <a:gd name="adj1" fmla="val 50000"/>
              <a:gd name="adj2" fmla="val 25812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Количество </a:t>
            </a:r>
            <a:r>
              <a:rPr lang="ru-RU" sz="1000" dirty="0" smtClean="0">
                <a:latin typeface="Century Gothic" pitchFamily="34" charset="0"/>
              </a:rPr>
              <a:t>мест </a:t>
            </a:r>
            <a:r>
              <a:rPr lang="ru-RU" sz="1000" dirty="0" smtClean="0">
                <a:latin typeface="Century Gothic" pitchFamily="34" charset="0"/>
              </a:rPr>
              <a:t>в муниципальных общеобразовательных учреждениях города Ставрополя 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9598" y="1419622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entury Gothic" pitchFamily="34" charset="0"/>
              </a:rPr>
              <a:t>36 641 </a:t>
            </a:r>
            <a:r>
              <a:rPr lang="ru-RU" sz="1000" b="1" dirty="0" smtClean="0">
                <a:solidFill>
                  <a:srgbClr val="0070C0"/>
                </a:solidFill>
                <a:latin typeface="Century Gothic" pitchFamily="34" charset="0"/>
              </a:rPr>
              <a:t>ед.</a:t>
            </a:r>
            <a:endParaRPr lang="ru-RU" sz="1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16416" y="1923678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93,1%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683568" y="2355726"/>
            <a:ext cx="7560840" cy="720080"/>
          </a:xfrm>
          <a:prstGeom prst="rightArrow">
            <a:avLst>
              <a:gd name="adj1" fmla="val 50000"/>
              <a:gd name="adj2" fmla="val 20370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Число используемых учреждениями культуры и дополнительного образования детей в сфере культуры зданий (помещений/площадок) для организации основной деятельности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44408" y="249974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50 </a:t>
            </a:r>
            <a:r>
              <a:rPr lang="ru-RU" sz="900" b="1" dirty="0" smtClean="0">
                <a:solidFill>
                  <a:srgbClr val="0070C0"/>
                </a:solidFill>
                <a:latin typeface="Century Gothic" pitchFamily="34" charset="0"/>
              </a:rPr>
              <a:t>шт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683568" y="2859782"/>
            <a:ext cx="6768752" cy="720080"/>
          </a:xfrm>
          <a:prstGeom prst="rightArrow">
            <a:avLst>
              <a:gd name="adj1" fmla="val 50000"/>
              <a:gd name="adj2" fmla="val 27660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Увеличение числа  посещений культурных мероприятий, в т.ч. в </a:t>
            </a:r>
            <a:r>
              <a:rPr lang="ru-RU" sz="1000" dirty="0" err="1" smtClean="0">
                <a:latin typeface="Century Gothic" pitchFamily="34" charset="0"/>
              </a:rPr>
              <a:t>онлайн-формате</a:t>
            </a:r>
            <a:r>
              <a:rPr lang="ru-RU" sz="1000" dirty="0" smtClean="0">
                <a:latin typeface="Century Gothic" pitchFamily="34" charset="0"/>
              </a:rPr>
              <a:t> 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80312" y="3075806"/>
            <a:ext cx="190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Century Gothic" pitchFamily="34" charset="0"/>
              </a:rPr>
              <a:t>3 134,73  </a:t>
            </a:r>
            <a:r>
              <a:rPr lang="ru-RU" sz="900" b="1" dirty="0" smtClean="0">
                <a:solidFill>
                  <a:srgbClr val="0070C0"/>
                </a:solidFill>
                <a:latin typeface="Century Gothic" pitchFamily="34" charset="0"/>
              </a:rPr>
              <a:t>тыс.чел</a:t>
            </a:r>
            <a:r>
              <a:rPr lang="ru-RU" sz="1400" b="1" dirty="0" smtClean="0">
                <a:solidFill>
                  <a:srgbClr val="0070C0"/>
                </a:solidFill>
                <a:latin typeface="Century Gothic" pitchFamily="34" charset="0"/>
              </a:rPr>
              <a:t>.</a:t>
            </a:r>
            <a:endParaRPr lang="ru-RU" sz="14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683568" y="3363838"/>
            <a:ext cx="6768752" cy="648072"/>
          </a:xfrm>
          <a:prstGeom prst="rightArrow">
            <a:avLst>
              <a:gd name="adj1" fmla="val 50000"/>
              <a:gd name="adj2" fmla="val 27660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Объем услуг по социальной поддержке, оказанных гражданам, за счет средств бюджетов всех уровней</a:t>
            </a:r>
            <a:endParaRPr lang="ru-RU" sz="1000" i="1" dirty="0"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80312" y="350785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entury Gothic" pitchFamily="34" charset="0"/>
              </a:rPr>
              <a:t>195 </a:t>
            </a:r>
            <a:r>
              <a:rPr lang="ru-RU" sz="1000" b="1" dirty="0" smtClean="0">
                <a:solidFill>
                  <a:srgbClr val="0070C0"/>
                </a:solidFill>
                <a:latin typeface="Century Gothic" pitchFamily="34" charset="0"/>
              </a:rPr>
              <a:t>тыс.услуг.</a:t>
            </a:r>
            <a:endParaRPr lang="ru-RU" sz="1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683568" y="3939902"/>
            <a:ext cx="7560840" cy="576064"/>
          </a:xfrm>
          <a:prstGeom prst="rightArrow">
            <a:avLst>
              <a:gd name="adj1" fmla="val 50000"/>
              <a:gd name="adj2" fmla="val 18804"/>
            </a:avLst>
          </a:prstGeom>
          <a:solidFill>
            <a:srgbClr val="6D117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000"/>
              </a:lnSpc>
            </a:pPr>
            <a:r>
              <a:rPr lang="ru-RU" sz="1000" dirty="0" smtClean="0">
                <a:latin typeface="Century Gothic" pitchFamily="34" charset="0"/>
              </a:rPr>
              <a:t>Удельный вес населения, регулярно занимающийся физической культурой и спортом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06911" y="401191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entury Gothic" pitchFamily="34" charset="0"/>
              </a:rPr>
              <a:t>59,5%</a:t>
            </a:r>
            <a:endParaRPr lang="ru-RU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83568" y="4443958"/>
            <a:ext cx="4536504" cy="699542"/>
          </a:xfrm>
          <a:prstGeom prst="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latin typeface="Century Gothic" pitchFamily="34" charset="0"/>
              </a:rPr>
              <a:t>Обеспеченность спортивными сооружениями, в том числе:</a:t>
            </a:r>
          </a:p>
          <a:p>
            <a:r>
              <a:rPr lang="ru-RU" sz="1100" dirty="0" smtClean="0">
                <a:latin typeface="Century Gothic" pitchFamily="34" charset="0"/>
              </a:rPr>
              <a:t>Спортивными залами </a:t>
            </a:r>
            <a:r>
              <a:rPr lang="ru-RU" sz="1100" i="1" dirty="0" smtClean="0">
                <a:latin typeface="Century Gothic" pitchFamily="34" charset="0"/>
              </a:rPr>
              <a:t>(увеличится на 6%)</a:t>
            </a:r>
          </a:p>
          <a:p>
            <a:r>
              <a:rPr lang="ru-RU" sz="1100" dirty="0" smtClean="0">
                <a:latin typeface="Century Gothic" pitchFamily="34" charset="0"/>
              </a:rPr>
              <a:t>Плоскостными сооружениями </a:t>
            </a:r>
            <a:r>
              <a:rPr lang="ru-RU" sz="1100" i="1" dirty="0" smtClean="0">
                <a:latin typeface="Century Gothic" pitchFamily="34" charset="0"/>
              </a:rPr>
              <a:t>(увеличится на 8%)</a:t>
            </a:r>
          </a:p>
          <a:p>
            <a:r>
              <a:rPr lang="ru-RU" sz="1100" dirty="0" smtClean="0">
                <a:latin typeface="Century Gothic" pitchFamily="34" charset="0"/>
              </a:rPr>
              <a:t>Плавательными бассейнами </a:t>
            </a:r>
            <a:r>
              <a:rPr lang="ru-RU" sz="1100" i="1" dirty="0" smtClean="0">
                <a:latin typeface="Century Gothic" pitchFamily="34" charset="0"/>
              </a:rPr>
              <a:t>(увеличится на 1,5%)</a:t>
            </a:r>
            <a:endParaRPr lang="ru-RU" sz="1100" i="1" dirty="0">
              <a:latin typeface="Century Gothic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20072" y="456641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Century Gothic" pitchFamily="34" charset="0"/>
              </a:rPr>
              <a:t>51,3%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entury Gothic" pitchFamily="34" charset="0"/>
              </a:rPr>
              <a:t>57,9%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Century Gothic" pitchFamily="34" charset="0"/>
              </a:rPr>
              <a:t>15,1%</a:t>
            </a:r>
            <a:endParaRPr lang="ru-RU" sz="1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88024" y="1779662"/>
            <a:ext cx="2667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i="1" dirty="0" smtClean="0">
                <a:latin typeface="Century Gothic" pitchFamily="34" charset="0"/>
              </a:rPr>
              <a:t>(увеличится на 3 723 ед., на 11,3%)</a:t>
            </a:r>
            <a:endParaRPr lang="ru-RU" sz="1100" b="1" i="1" dirty="0">
              <a:latin typeface="Century Gothic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88024" y="2283718"/>
            <a:ext cx="1750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(увеличится на </a:t>
            </a:r>
            <a:r>
              <a:rPr lang="ru-RU" sz="1100" b="1" i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1,3%)</a:t>
            </a:r>
            <a:endParaRPr lang="ru-RU" sz="1100" b="1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88024" y="2859782"/>
            <a:ext cx="2542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latin typeface="Century Gothic" pitchFamily="34" charset="0"/>
              </a:rPr>
              <a:t>(увеличится на 9 шт., на 22%)</a:t>
            </a:r>
            <a:endParaRPr lang="ru-RU" sz="1100" b="1" i="1" dirty="0">
              <a:latin typeface="Century Gothic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4008" y="3867894"/>
            <a:ext cx="301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(увеличится на 47 тыс. услуг, на 31,8%)</a:t>
            </a:r>
            <a:endParaRPr lang="ru-RU" sz="1000" b="1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44208" y="4299942"/>
            <a:ext cx="16129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i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(увеличится на 9,4%)</a:t>
            </a:r>
            <a:endParaRPr lang="ru-RU" sz="1050" b="1" i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-164554"/>
            <a:ext cx="677108" cy="53080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ОЖИДАЕМЫЕ РЕЗУЛЬТАТЫ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РЕАЛИЗАЦИИ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СТРАТЕГИИ,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2035</a:t>
            </a:r>
          </a:p>
          <a:p>
            <a:endParaRPr lang="ru-RU" sz="1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544" y="0"/>
            <a:ext cx="45719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788024" y="3291830"/>
            <a:ext cx="2376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latin typeface="Century Gothic" pitchFamily="34" charset="0"/>
              </a:rPr>
              <a:t>(</a:t>
            </a:r>
            <a:r>
              <a:rPr lang="ru-RU" sz="1100" b="1" i="1" dirty="0" smtClean="0">
                <a:latin typeface="Century Gothic" pitchFamily="34" charset="0"/>
              </a:rPr>
              <a:t>увеличится</a:t>
            </a:r>
            <a:r>
              <a:rPr lang="ru-RU" sz="1000" b="1" i="1" dirty="0" smtClean="0">
                <a:latin typeface="Century Gothic" pitchFamily="34" charset="0"/>
              </a:rPr>
              <a:t> </a:t>
            </a:r>
            <a:r>
              <a:rPr lang="ru-RU" sz="1000" b="1" i="1" dirty="0" smtClean="0">
                <a:latin typeface="Century Gothic" pitchFamily="34" charset="0"/>
              </a:rPr>
              <a:t>в 3 раза)</a:t>
            </a:r>
            <a:endParaRPr lang="ru-RU" sz="1000" b="1" i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  <p:pic>
        <p:nvPicPr>
          <p:cNvPr id="4" name="Picture 2" descr="C:\Users\SI.Ovchinnikova\Desktop\слайд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7504" y="555526"/>
            <a:ext cx="4608512" cy="475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Внедрение в производство новых современных инновационных машин, оборудования, инструментов и новых видов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материалов</a:t>
            </a:r>
          </a:p>
          <a:p>
            <a:pPr>
              <a:buFont typeface="Wingdings" pitchFamily="2" charset="2"/>
              <a:buChar char="ü"/>
            </a:pPr>
            <a:endParaRPr lang="ru-RU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Проведение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мероприятий направленных на популяризацию престижа рабочих профессий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 </a:t>
            </a:r>
            <a:endParaRPr lang="ru-RU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Развитие региональных индустриальных парков, в том числе частных индустриальных парков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 </a:t>
            </a:r>
          </a:p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Налаживание взаимодействия между экспортерами и международными организациями в реализации акселерационных программ 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 </a:t>
            </a:r>
          </a:p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Взаимодействие с ведущими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ВУЗами и организациями города Ставрополя 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в целях участия в совместных инновационных проектах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 </a:t>
            </a:r>
          </a:p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Внедрение технологий и сервисов, связанных с доставкой  и прямыми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продажами</a:t>
            </a:r>
          </a:p>
          <a:p>
            <a:pPr>
              <a:buFont typeface="Wingdings" pitchFamily="2" charset="2"/>
              <a:buChar char="ü"/>
            </a:pPr>
            <a:endParaRPr lang="ru-RU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Популяризация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предпринимательской деятельности</a:t>
            </a:r>
            <a:endParaRPr lang="en-US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и развитие категории «</a:t>
            </a:r>
            <a:r>
              <a:rPr lang="ru-RU" sz="1000" dirty="0" err="1" smtClean="0">
                <a:solidFill>
                  <a:schemeClr val="bg1"/>
                </a:solidFill>
                <a:latin typeface="Century Gothic" pitchFamily="34" charset="0"/>
              </a:rPr>
              <a:t>самозанятых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»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 </a:t>
            </a:r>
            <a:endParaRPr lang="ru-RU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Развитие и продвижение историко-культурного</a:t>
            </a:r>
            <a:endParaRPr lang="en-US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потенциала, создание «Центров притяжения» туристов</a:t>
            </a:r>
            <a:endParaRPr lang="en-US" sz="1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и условий для самостоятельных туристов 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 </a:t>
            </a:r>
          </a:p>
          <a:p>
            <a:pPr>
              <a:buFont typeface="Wingdings" pitchFamily="2" charset="2"/>
              <a:buChar char="ü"/>
            </a:pPr>
            <a:r>
              <a:rPr lang="en-US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Популяризация преимуществ получения услуг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в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электронной форме, а также портала государственных и муниципальных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услу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г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расширение сети </a:t>
            </a:r>
            <a:r>
              <a:rPr lang="ru-RU" sz="1000" dirty="0" smtClean="0">
                <a:solidFill>
                  <a:schemeClr val="bg1"/>
                </a:solidFill>
                <a:latin typeface="Century Gothic" pitchFamily="34" charset="0"/>
              </a:rPr>
              <a:t>МКУ «МФЦ в г. Ставрополе»</a:t>
            </a:r>
          </a:p>
          <a:p>
            <a:endParaRPr lang="ru-RU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50" y="195486"/>
            <a:ext cx="5317494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ЭКОНОМИЧЕСКОЕ РАЗВИТИЕ ГОРОДА СТАВРОПОЛЯ</a:t>
            </a:r>
            <a:endParaRPr lang="ru-RU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220" name="Picture 4" descr="C:\Users\SI.Ovchinnikova\Desktop\стратегия 2021\PHOTO-2021-02-06-16-24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67494"/>
            <a:ext cx="3456384" cy="266429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8" name="Picture 2" descr="C:\Users\SI.Ovchinnikova\Desktop\IMG_4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139702"/>
            <a:ext cx="4032448" cy="3003798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Дуга 8"/>
          <p:cNvSpPr/>
          <p:nvPr/>
        </p:nvSpPr>
        <p:spPr>
          <a:xfrm>
            <a:off x="4572000" y="2067694"/>
            <a:ext cx="3960440" cy="3168352"/>
          </a:xfrm>
          <a:prstGeom prst="arc">
            <a:avLst>
              <a:gd name="adj1" fmla="val 18537151"/>
              <a:gd name="adj2" fmla="val 4022087"/>
            </a:avLst>
          </a:prstGeom>
          <a:ln w="22225">
            <a:solidFill>
              <a:srgbClr val="8E1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12334909">
            <a:off x="5431958" y="251371"/>
            <a:ext cx="4312205" cy="3371157"/>
          </a:xfrm>
          <a:prstGeom prst="arc">
            <a:avLst>
              <a:gd name="adj1" fmla="val 19692990"/>
              <a:gd name="adj2" fmla="val 4369756"/>
            </a:avLst>
          </a:prstGeom>
          <a:ln w="25400">
            <a:solidFill>
              <a:srgbClr val="8E1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I.Ovchinnikova\Desktop\стратегия 2021\слайд 4.jpg"/>
          <p:cNvPicPr>
            <a:picLocks noChangeAspect="1" noChangeArrowheads="1"/>
          </p:cNvPicPr>
          <p:nvPr/>
        </p:nvPicPr>
        <p:blipFill>
          <a:blip r:embed="rId2" cstate="print">
            <a:lum bright="23000" contrast="-26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987574"/>
            <a:ext cx="48965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Объем отгруженных товаров собственного производства,</a:t>
            </a:r>
          </a:p>
          <a:p>
            <a:r>
              <a:rPr lang="ru-RU" sz="1000" dirty="0" smtClean="0">
                <a:latin typeface="Century Gothic" pitchFamily="34" charset="0"/>
              </a:rPr>
              <a:t>выполненных работ и услуг собственными силами, на душу населения</a:t>
            </a:r>
            <a:endParaRPr lang="ru-RU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504" y="1563638"/>
            <a:ext cx="48965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Инвестиции в основной капитал на душу населения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2067694"/>
            <a:ext cx="48965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Численность работников организаций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2499742"/>
            <a:ext cx="48965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Доля среднесписочной численности работников субъектов малого и среднего предпринимательства  в среднесписочной численности работников всех организаций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504" y="3147814"/>
            <a:ext cx="48965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Количество плательщиков налога на профессиональный доход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504" y="3579862"/>
            <a:ext cx="48965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Численность размещенных лиц в коллективных средствах размещения города Ставрополя (за отчетный год)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504" y="4155926"/>
            <a:ext cx="48965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Увеличение числа дополнительных окон приема граждан в офисах МФЦ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92080" y="483518"/>
            <a:ext cx="1656184" cy="36004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ЗНАЧЕНИЕ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92280" y="483518"/>
            <a:ext cx="1944216" cy="36004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entury Gothic" pitchFamily="34" charset="0"/>
              </a:rPr>
              <a:t>ОЖИДАЕМЫЕ </a:t>
            </a:r>
          </a:p>
          <a:p>
            <a:pPr algn="ctr"/>
            <a:r>
              <a:rPr lang="ru-RU" sz="1050" dirty="0" smtClean="0">
                <a:latin typeface="Century Gothic" pitchFamily="34" charset="0"/>
              </a:rPr>
              <a:t>РЕЗУЛЬТАТЫ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1059583"/>
            <a:ext cx="1944216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124,1 тыс.руб. 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161,6 тыс.руб.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170,9 тыс.руб.</a:t>
            </a:r>
          </a:p>
          <a:p>
            <a:endParaRPr 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38,6%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20 000 ед.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92 500 чел.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131 ед.</a:t>
            </a:r>
          </a:p>
          <a:p>
            <a:endParaRPr 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95%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0272" y="1131590"/>
            <a:ext cx="160011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25,9% увеличение,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25,5 тыс.рублей 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 68,2% увеличение,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65,5 тыс.рублей 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39,1% </a:t>
            </a:r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увеличение,</a:t>
            </a:r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48 тыс.человек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2,4% увеличение 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10,5% увеличение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8811 чел. увеличение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11% увеличение</a:t>
            </a: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13 ед. увеличение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на 4% </a:t>
            </a:r>
            <a:r>
              <a:rPr lang="ru-RU" sz="900" b="1" dirty="0" smtClean="0">
                <a:solidFill>
                  <a:srgbClr val="6D1179"/>
                </a:solidFill>
                <a:latin typeface="Century Gothic" pitchFamily="34" charset="0"/>
              </a:rPr>
              <a:t>увеличение</a:t>
            </a: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>
              <a:solidFill>
                <a:srgbClr val="6D1179"/>
              </a:solidFill>
              <a:latin typeface="Century Gothic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195486"/>
            <a:ext cx="4896544" cy="648072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ОЖИДАЕМЫЕ РЕЗУЛЬТАТЫ </a:t>
            </a:r>
          </a:p>
          <a:p>
            <a:r>
              <a:rPr lang="ru-RU" dirty="0" smtClean="0">
                <a:latin typeface="Century Gothic" pitchFamily="34" charset="0"/>
              </a:rPr>
              <a:t>РЕАЛИЗАЦИИ СТРАТЕГИИ 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75856" y="0"/>
            <a:ext cx="45719" cy="84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419872" y="195486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К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</a:rPr>
              <a:t>2035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ГОДУ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7504" y="4659982"/>
            <a:ext cx="48965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Доля заявителей, удовлетворенных качеством и доступностью государственных и муниципальных </a:t>
            </a:r>
            <a:r>
              <a:rPr lang="ru-RU" sz="1000" dirty="0" smtClean="0">
                <a:latin typeface="Century Gothic" pitchFamily="34" charset="0"/>
              </a:rPr>
              <a:t>услуг </a:t>
            </a:r>
            <a:endParaRPr lang="ru-RU" sz="105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I.Ovchinnikova\Desktop\стратегия 2021\слайд 4.jpg"/>
          <p:cNvPicPr>
            <a:picLocks noChangeAspect="1" noChangeArrowheads="1"/>
          </p:cNvPicPr>
          <p:nvPr/>
        </p:nvPicPr>
        <p:blipFill>
          <a:blip r:embed="rId2" cstate="print">
            <a:lum bright="23000" contrast="-26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915566"/>
            <a:ext cx="489654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Численность населения</a:t>
            </a:r>
            <a:endParaRPr lang="ru-RU" sz="105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504" y="1203598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Ожидаемая </a:t>
            </a:r>
            <a:r>
              <a:rPr lang="ru-RU" sz="1050" smtClean="0">
                <a:latin typeface="Century Gothic" pitchFamily="34" charset="0"/>
              </a:rPr>
              <a:t>продолжительность жизни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1563638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Естественный прирост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1923678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Миграционный прирост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504" y="2283718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Среднемесячная заработная плата одного работника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504" y="2643758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Century Gothic" pitchFamily="34" charset="0"/>
              </a:rPr>
              <a:t>Численность официально зарегистрированных безработных</a:t>
            </a:r>
            <a:endParaRPr lang="ru-RU" sz="1000" dirty="0">
              <a:latin typeface="Century Gothic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504" y="3003798"/>
            <a:ext cx="48965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Объем отгруженных товаров собственного производства, выполнено работ и услуг собственными силами по всем видам экономической деятельности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92080" y="483518"/>
            <a:ext cx="3600400" cy="36004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</a:rPr>
              <a:t>ЗНАЧЕНИЕ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096" y="843558"/>
            <a:ext cx="345638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664,9 тыс. чел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78,4 лет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2280 чел.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16897 чел.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79945,2 руб.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1,0  тыс. чел.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67155,3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млрд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руб.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89487,4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млн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руб.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584 325  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млн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руб.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370 тыс. кв. м.</a:t>
            </a: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ts val="9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1510  преступлений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ru-RU" sz="1400" dirty="0">
              <a:latin typeface="Century Gothic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123478"/>
            <a:ext cx="4896544" cy="720080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Century Gothic" pitchFamily="34" charset="0"/>
              </a:rPr>
              <a:t>ИТОГИ</a:t>
            </a:r>
          </a:p>
          <a:p>
            <a:r>
              <a:rPr lang="ru-RU" dirty="0" smtClean="0">
                <a:latin typeface="Century Gothic" pitchFamily="34" charset="0"/>
              </a:rPr>
              <a:t>РЕАЛИЗАЦИИ СТРАТЕГИИ 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75856" y="0"/>
            <a:ext cx="45719" cy="84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419872" y="195486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К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</a:rPr>
              <a:t>2035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latin typeface="Century Gothic" pitchFamily="34" charset="0"/>
              </a:rPr>
              <a:t>ГОДУ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7504" y="3651870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Объем инвестиций в основной капитал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7504" y="4011910"/>
            <a:ext cx="48965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Оборот розничной торговли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4371950"/>
            <a:ext cx="48965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Ввод в действие жилых домов за счет всех источников финансирования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4803998"/>
            <a:ext cx="4896544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latin typeface="Century Gothic" pitchFamily="34" charset="0"/>
              </a:rPr>
              <a:t>Уровень преступности</a:t>
            </a:r>
            <a:endParaRPr lang="ru-RU" sz="105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I.Ovchinnikova\Desktop\стратегия\44 механиз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I.Ovchinnikova\Desktop\17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4083918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kern="1600" spc="14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реализация мероприятий</a:t>
            </a:r>
          </a:p>
          <a:p>
            <a:pPr algn="ctr"/>
            <a:r>
              <a:rPr lang="ru-RU" sz="1100" b="1" kern="1600" spc="14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национальных проектов</a:t>
            </a:r>
            <a:endParaRPr lang="ru-RU" sz="1100" b="1" kern="1600" spc="14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I.Ovchinnikova\Desktop\18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1131590"/>
            <a:ext cx="41535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226 </a:t>
            </a:r>
            <a:r>
              <a:rPr lang="ru-RU" dirty="0" err="1" smtClean="0">
                <a:latin typeface="Century Gothic" pitchFamily="34" charset="0"/>
              </a:rPr>
              <a:t>млрд</a:t>
            </a:r>
            <a:r>
              <a:rPr lang="ru-RU" dirty="0" smtClean="0">
                <a:latin typeface="Century Gothic" pitchFamily="34" charset="0"/>
              </a:rPr>
              <a:t>  </a:t>
            </a:r>
            <a:r>
              <a:rPr lang="ru-RU" dirty="0" smtClean="0">
                <a:latin typeface="Century Gothic" pitchFamily="34" charset="0"/>
              </a:rPr>
              <a:t>рублей</a:t>
            </a:r>
          </a:p>
          <a:p>
            <a:endParaRPr lang="ru-RU" sz="1400" dirty="0" smtClean="0">
              <a:latin typeface="Century Gothic" pitchFamily="34" charset="0"/>
            </a:endParaRPr>
          </a:p>
          <a:p>
            <a:endParaRPr lang="ru-RU" sz="1400" dirty="0" smtClean="0">
              <a:latin typeface="Century Gothic" pitchFamily="34" charset="0"/>
            </a:endParaRPr>
          </a:p>
          <a:p>
            <a:r>
              <a:rPr lang="ru-RU" sz="1600" dirty="0" smtClean="0">
                <a:latin typeface="Century Gothic" pitchFamily="34" charset="0"/>
              </a:rPr>
              <a:t>планируемый общий</a:t>
            </a:r>
          </a:p>
          <a:p>
            <a:r>
              <a:rPr lang="ru-RU" sz="1600" dirty="0" smtClean="0">
                <a:latin typeface="Century Gothic" pitchFamily="34" charset="0"/>
              </a:rPr>
              <a:t>объем расходов </a:t>
            </a:r>
          </a:p>
          <a:p>
            <a:r>
              <a:rPr lang="ru-RU" sz="1600" dirty="0" smtClean="0">
                <a:latin typeface="Century Gothic" pitchFamily="34" charset="0"/>
              </a:rPr>
              <a:t>бюджета города Ставрополя </a:t>
            </a:r>
          </a:p>
          <a:p>
            <a:r>
              <a:rPr lang="ru-RU" sz="1600" dirty="0" smtClean="0">
                <a:latin typeface="Century Gothic" pitchFamily="34" charset="0"/>
              </a:rPr>
              <a:t>на реализацию Стратегии</a:t>
            </a:r>
          </a:p>
          <a:p>
            <a:endParaRPr lang="ru-RU" sz="1400" dirty="0" smtClean="0">
              <a:latin typeface="Century Gothic" pitchFamily="34" charset="0"/>
            </a:endParaRPr>
          </a:p>
          <a:p>
            <a:endParaRPr lang="ru-RU" sz="1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I.Ovchinnikova\Desktop\заключитель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93688"/>
            <a:ext cx="9156700" cy="5730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I.Ovchinnikova\Desktop\стратегия 2021\СЛАЙД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18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I.Ovchinnikova\Desktop\3 СВО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504" y="771551"/>
            <a:ext cx="51125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49,4 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% организация комплексного благоустройства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города Ставрополя, системное повышение качества городской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среды, в том числе в периферийных районах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города Ставрополя</a:t>
            </a:r>
          </a:p>
          <a:p>
            <a:endParaRPr lang="ru-RU" sz="1200" dirty="0" smtClean="0">
              <a:solidFill>
                <a:schemeClr val="bg1"/>
              </a:solidFill>
              <a:latin typeface="Century Gothic" pitchFamily="34" charset="0"/>
              <a:cs typeface="Calibri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21,2 %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 повышение эффективности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и качества услуг ЖКХ</a:t>
            </a:r>
          </a:p>
          <a:p>
            <a:endParaRPr lang="ru-RU" sz="1200" dirty="0" smtClean="0">
              <a:solidFill>
                <a:schemeClr val="bg1"/>
              </a:solidFill>
              <a:latin typeface="Century Gothic" pitchFamily="34" charset="0"/>
              <a:cs typeface="Calibri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12,3 %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 развитие инфраструктуры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поддержки малого и среднего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предпринимательства в городе Ставрополе</a:t>
            </a:r>
          </a:p>
          <a:p>
            <a:endParaRPr lang="ru-RU" sz="1200" dirty="0" smtClean="0">
              <a:solidFill>
                <a:schemeClr val="bg1"/>
              </a:solidFill>
              <a:latin typeface="Century Gothic" pitchFamily="34" charset="0"/>
              <a:cs typeface="Calibri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17,1 %</a:t>
            </a:r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 поддержка детского и юношеского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спорта, создание условий для развития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  <a:cs typeface="Calibri" pitchFamily="34" charset="0"/>
              </a:rPr>
              <a:t>туризма на территории города Ставрополя </a:t>
            </a:r>
            <a:endParaRPr lang="ru-RU" sz="1200" dirty="0">
              <a:solidFill>
                <a:schemeClr val="bg1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" name="Рисунок 9" descr="C:\Users\av.shadchneva\Desktop\dizai_n-bez-nazvaniya-_6_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699542"/>
            <a:ext cx="3096344" cy="2610594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179512" y="195486"/>
            <a:ext cx="3096344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</a:rPr>
              <a:t>НАПРАВЛЕНИЯ РАЗВИТИЯ</a:t>
            </a:r>
            <a:endParaRPr lang="ru-RU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96136" y="3651870"/>
            <a:ext cx="3168352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</a:rPr>
              <a:t>ПРЕДЛОЖЕНИЯ ГРАЖДАН</a:t>
            </a:r>
            <a:endParaRPr lang="ru-RU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91880" y="4803998"/>
            <a:ext cx="5652120" cy="45719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I.Ovchinnikova\Desktop\стратегия 2021\слайд 4.jpg"/>
          <p:cNvPicPr>
            <a:picLocks noChangeAspect="1" noChangeArrowheads="1"/>
          </p:cNvPicPr>
          <p:nvPr/>
        </p:nvPicPr>
        <p:blipFill>
          <a:blip r:embed="rId2" cstate="print">
            <a:lum bright="23000" contrast="-26000"/>
          </a:blip>
          <a:srcRect/>
          <a:stretch>
            <a:fillRect/>
          </a:stretch>
        </p:blipFill>
        <p:spPr bwMode="auto">
          <a:xfrm>
            <a:off x="0" y="-236562"/>
            <a:ext cx="9144000" cy="51435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915566"/>
            <a:ext cx="676875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Численность населения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504" y="1275606"/>
            <a:ext cx="676875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Заработная </a:t>
            </a: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плата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1635646"/>
            <a:ext cx="676875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Объем </a:t>
            </a: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инвестиций на душу населения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1995686"/>
            <a:ext cx="676875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Объем </a:t>
            </a: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отгруженных товаров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10800000" flipV="1">
            <a:off x="107504" y="2355726"/>
            <a:ext cx="676875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Оборот общественного питания</a:t>
            </a:r>
            <a:endParaRPr lang="ru-RU" sz="14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10800000" flipV="1">
            <a:off x="107503" y="2787774"/>
            <a:ext cx="6768751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Оборот </a:t>
            </a: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розничной торговли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105958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4248" y="915566"/>
            <a:ext cx="2520280" cy="562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kern="900" dirty="0" smtClean="0">
                <a:latin typeface="Century Gothic" pitchFamily="34" charset="0"/>
              </a:rPr>
              <a:t>на </a:t>
            </a:r>
            <a:r>
              <a:rPr lang="ru-RU" sz="1600" b="1" kern="900" dirty="0" smtClean="0">
                <a:latin typeface="Century Gothic" pitchFamily="34" charset="0"/>
              </a:rPr>
              <a:t>13,1%</a:t>
            </a:r>
          </a:p>
          <a:p>
            <a:pPr algn="ctr"/>
            <a:endParaRPr lang="ru-RU" sz="900" b="1" kern="900" dirty="0" smtClean="0">
              <a:latin typeface="Century Gothic" pitchFamily="34" charset="0"/>
            </a:endParaRPr>
          </a:p>
          <a:p>
            <a:pPr algn="ctr"/>
            <a:r>
              <a:rPr lang="ru-RU" sz="900" b="1" kern="900" dirty="0" smtClean="0">
                <a:latin typeface="Century Gothic" pitchFamily="34" charset="0"/>
              </a:rPr>
              <a:t> </a:t>
            </a:r>
            <a:r>
              <a:rPr lang="ru-RU" sz="1600" b="1" kern="900" dirty="0" smtClean="0">
                <a:latin typeface="Century Gothic" pitchFamily="34" charset="0"/>
              </a:rPr>
              <a:t>в 2,1 раза </a:t>
            </a:r>
            <a:endParaRPr lang="ru-RU" sz="1600" b="1" kern="900" dirty="0" smtClean="0">
              <a:latin typeface="Century Gothic" pitchFamily="34" charset="0"/>
            </a:endParaRPr>
          </a:p>
          <a:p>
            <a:pPr algn="ctr"/>
            <a:r>
              <a:rPr lang="ru-RU" sz="900" b="1" kern="900" dirty="0" smtClean="0">
                <a:latin typeface="Century Gothic" pitchFamily="34" charset="0"/>
              </a:rPr>
              <a:t> </a:t>
            </a:r>
            <a:endParaRPr lang="ru-RU" sz="900" b="1" kern="900" dirty="0" smtClean="0">
              <a:latin typeface="Century Gothic" pitchFamily="34" charset="0"/>
            </a:endParaRPr>
          </a:p>
          <a:p>
            <a:pPr algn="ctr"/>
            <a:r>
              <a:rPr lang="ru-RU" sz="1600" b="1" kern="900" dirty="0" smtClean="0">
                <a:latin typeface="Century Gothic" pitchFamily="34" charset="0"/>
              </a:rPr>
              <a:t>в 6,5 </a:t>
            </a:r>
            <a:r>
              <a:rPr lang="ru-RU" sz="1600" b="1" kern="900" dirty="0" smtClean="0">
                <a:latin typeface="Century Gothic" pitchFamily="34" charset="0"/>
              </a:rPr>
              <a:t>раза </a:t>
            </a:r>
          </a:p>
          <a:p>
            <a:pPr algn="ctr"/>
            <a:endParaRPr lang="ru-RU" sz="900" b="1" kern="900" dirty="0" smtClean="0">
              <a:latin typeface="Century Gothic" pitchFamily="34" charset="0"/>
            </a:endParaRPr>
          </a:p>
          <a:p>
            <a:pPr algn="ctr"/>
            <a:r>
              <a:rPr lang="ru-RU" sz="1600" b="1" kern="900" dirty="0" smtClean="0">
                <a:latin typeface="Century Gothic" pitchFamily="34" charset="0"/>
              </a:rPr>
              <a:t>на 87,5%</a:t>
            </a:r>
          </a:p>
          <a:p>
            <a:pPr algn="ctr"/>
            <a:endParaRPr lang="ru-RU" sz="1000" b="1" kern="900" dirty="0" smtClean="0">
              <a:latin typeface="Century Gothic" pitchFamily="34" charset="0"/>
            </a:endParaRPr>
          </a:p>
          <a:p>
            <a:pPr algn="ctr"/>
            <a:r>
              <a:rPr lang="ru-RU" sz="1600" b="1" kern="900" dirty="0" smtClean="0">
                <a:latin typeface="Century Gothic" pitchFamily="34" charset="0"/>
              </a:rPr>
              <a:t>в 2,6 </a:t>
            </a:r>
            <a:r>
              <a:rPr lang="ru-RU" sz="1600" b="1" kern="900" dirty="0" smtClean="0">
                <a:latin typeface="Century Gothic" pitchFamily="34" charset="0"/>
              </a:rPr>
              <a:t>раза </a:t>
            </a:r>
            <a:endParaRPr lang="ru-RU" sz="1600" b="1" kern="900" dirty="0" smtClean="0">
              <a:latin typeface="Century Gothic" pitchFamily="34" charset="0"/>
            </a:endParaRPr>
          </a:p>
          <a:p>
            <a:pPr algn="ctr"/>
            <a:endParaRPr lang="ru-RU" sz="900" b="1" kern="900" dirty="0" smtClean="0">
              <a:latin typeface="Century Gothic" pitchFamily="34" charset="0"/>
            </a:endParaRPr>
          </a:p>
          <a:p>
            <a:pPr algn="ctr"/>
            <a:r>
              <a:rPr lang="ru-RU" sz="1600" b="1" kern="900" dirty="0" smtClean="0">
                <a:latin typeface="Century Gothic" pitchFamily="34" charset="0"/>
              </a:rPr>
              <a:t>на 85,9%</a:t>
            </a:r>
          </a:p>
          <a:p>
            <a:pPr algn="ctr"/>
            <a:endParaRPr lang="ru-RU" sz="1000" b="1" kern="900" dirty="0" smtClean="0">
              <a:latin typeface="Century Gothic" pitchFamily="34" charset="0"/>
            </a:endParaRPr>
          </a:p>
          <a:p>
            <a:pPr algn="ctr"/>
            <a:r>
              <a:rPr lang="ru-RU" sz="1600" b="1" kern="900" dirty="0" smtClean="0">
                <a:latin typeface="Century Gothic" pitchFamily="34" charset="0"/>
              </a:rPr>
              <a:t>16 </a:t>
            </a:r>
            <a:r>
              <a:rPr lang="ru-RU" sz="1600" b="1" kern="900" dirty="0" err="1" smtClean="0">
                <a:latin typeface="Century Gothic" pitchFamily="34" charset="0"/>
              </a:rPr>
              <a:t>уч</a:t>
            </a:r>
            <a:r>
              <a:rPr lang="ru-RU" sz="1600" b="1" kern="900" dirty="0" smtClean="0">
                <a:latin typeface="Century Gothic" pitchFamily="34" charset="0"/>
              </a:rPr>
              <a:t>.</a:t>
            </a:r>
          </a:p>
          <a:p>
            <a:pPr algn="ctr"/>
            <a:endParaRPr lang="ru-RU" sz="900" b="1" kern="900" dirty="0" smtClean="0">
              <a:latin typeface="Century Gothic" pitchFamily="34" charset="0"/>
            </a:endParaRPr>
          </a:p>
          <a:p>
            <a:pPr algn="ctr"/>
            <a:endParaRPr lang="ru-RU" sz="900" b="1" kern="900" dirty="0" smtClean="0">
              <a:latin typeface="Century Gothic" pitchFamily="34" charset="0"/>
            </a:endParaRPr>
          </a:p>
          <a:p>
            <a:pPr marL="342900" indent="-342900" algn="ctr">
              <a:lnSpc>
                <a:spcPts val="1000"/>
              </a:lnSpc>
              <a:buAutoNum type="arabicPlain" startAt="6"/>
            </a:pPr>
            <a:r>
              <a:rPr lang="ru-RU" sz="1600" b="1" kern="900" dirty="0" err="1" smtClean="0">
                <a:latin typeface="Century Gothic" pitchFamily="34" charset="0"/>
              </a:rPr>
              <a:t>уч</a:t>
            </a:r>
            <a:r>
              <a:rPr lang="ru-RU" sz="1600" b="1" kern="900" dirty="0" smtClean="0">
                <a:latin typeface="Century Gothic" pitchFamily="34" charset="0"/>
              </a:rPr>
              <a:t>.</a:t>
            </a:r>
          </a:p>
          <a:p>
            <a:pPr marL="342900" indent="-342900" algn="ctr">
              <a:lnSpc>
                <a:spcPts val="1000"/>
              </a:lnSpc>
              <a:buAutoNum type="arabicPlain" startAt="6"/>
            </a:pPr>
            <a:endParaRPr lang="ru-RU" sz="1600" b="1" kern="900" dirty="0" smtClean="0">
              <a:latin typeface="Century Gothic" pitchFamily="34" charset="0"/>
            </a:endParaRPr>
          </a:p>
          <a:p>
            <a:pPr algn="ctr">
              <a:lnSpc>
                <a:spcPts val="1200"/>
              </a:lnSpc>
            </a:pPr>
            <a:endParaRPr lang="ru-RU" sz="1600" b="1" kern="900" dirty="0" smtClean="0">
              <a:latin typeface="Century Gothic" pitchFamily="34" charset="0"/>
            </a:endParaRPr>
          </a:p>
          <a:p>
            <a:pPr algn="ctr">
              <a:lnSpc>
                <a:spcPts val="1000"/>
              </a:lnSpc>
            </a:pPr>
            <a:r>
              <a:rPr lang="ru-RU" sz="1600" b="1" kern="900" dirty="0" smtClean="0">
                <a:latin typeface="Century Gothic" pitchFamily="34" charset="0"/>
              </a:rPr>
              <a:t>4500  тыс.кв.м</a:t>
            </a:r>
          </a:p>
          <a:p>
            <a:pPr algn="ctr">
              <a:lnSpc>
                <a:spcPts val="1920"/>
              </a:lnSpc>
            </a:pPr>
            <a:endParaRPr lang="ru-RU" sz="1600" b="1" dirty="0" smtClean="0">
              <a:latin typeface="Century Gothic" pitchFamily="34" charset="0"/>
            </a:endParaRPr>
          </a:p>
          <a:p>
            <a:pPr algn="ctr"/>
            <a:r>
              <a:rPr lang="ru-RU" sz="1600" b="1" dirty="0" smtClean="0">
                <a:latin typeface="Century Gothic" pitchFamily="34" charset="0"/>
              </a:rPr>
              <a:t>51</a:t>
            </a:r>
            <a:endParaRPr lang="ru-RU" sz="1600" b="1" dirty="0" smtClean="0">
              <a:latin typeface="Century Gothic" pitchFamily="34" charset="0"/>
            </a:endParaRPr>
          </a:p>
          <a:p>
            <a:endParaRPr lang="ru-RU" sz="1000" b="1" dirty="0" smtClean="0">
              <a:latin typeface="Century Gothic" pitchFamily="34" charset="0"/>
            </a:endParaRPr>
          </a:p>
          <a:p>
            <a:endParaRPr lang="ru-RU" sz="900" b="1" dirty="0" smtClean="0">
              <a:latin typeface="Century Gothic" pitchFamily="34" charset="0"/>
            </a:endParaRPr>
          </a:p>
          <a:p>
            <a:endParaRPr lang="ru-RU" sz="1000" b="1" dirty="0" smtClean="0">
              <a:latin typeface="Century Gothic" pitchFamily="34" charset="0"/>
            </a:endParaRPr>
          </a:p>
          <a:p>
            <a:r>
              <a:rPr lang="ru-RU" sz="900" b="1" dirty="0" smtClean="0">
                <a:latin typeface="Century Gothic" pitchFamily="34" charset="0"/>
              </a:rPr>
              <a:t> </a:t>
            </a:r>
            <a:endParaRPr lang="ru-RU" sz="900" b="1" dirty="0" smtClean="0"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900" b="1" dirty="0">
              <a:solidFill>
                <a:srgbClr val="6D1179"/>
              </a:solidFill>
              <a:latin typeface="Century Gothic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123478"/>
            <a:ext cx="8784976" cy="648072"/>
          </a:xfrm>
          <a:prstGeom prst="roundRect">
            <a:avLst/>
          </a:prstGeom>
          <a:solidFill>
            <a:srgbClr val="6D11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Century Gothic" pitchFamily="34" charset="0"/>
              </a:rPr>
              <a:t>Рост  социально-экономических показателей</a:t>
            </a:r>
            <a:endParaRPr lang="ru-RU" dirty="0" smtClean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города Ставрополя: ИТОГИ 10 </a:t>
            </a:r>
            <a:r>
              <a:rPr lang="ru-RU" dirty="0" smtClean="0">
                <a:latin typeface="Century Gothic" pitchFamily="34" charset="0"/>
              </a:rPr>
              <a:t>ЛЕТ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52320" y="0"/>
            <a:ext cx="45719" cy="84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504" y="3147814"/>
            <a:ext cx="67687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Количество дошкольных образовательных</a:t>
            </a:r>
            <a:endParaRPr lang="ru-RU" sz="14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учреждений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7504" y="4083918"/>
            <a:ext cx="676875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Ввод жилья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7504" y="3651870"/>
            <a:ext cx="676875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Количество общеобразовательных учреждений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7504" y="4515966"/>
            <a:ext cx="673325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Century Gothic" pitchFamily="34" charset="0"/>
              </a:rPr>
              <a:t>Благоустроено территорий 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I.Ovchinnikova\Desktop\слайд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I.Ovchinnikova\Desktop\стратегия\3 СВО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I.Ovchinnikova\Desktop\проблемы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699542"/>
            <a:ext cx="5184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Недостаточный уровень благоустройства общественных пространств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Высокий уровень износа объектов коммунальной инфраструктуры, использование устаревших технологий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Отсутствие ближнего транспортного обхода вокруг города и сообщающихся магистралей, связывающих отдаленные районы города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 Диспропорция между наличием земельных ресурсов и прогнозируемой потребностью в новых площадках под строительство 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Прирост жилой застройки на территориях Шпаковского района, прилегающих к границе города Ставрополя без соответствующей инженерной, социальной инфраструктуры 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Недостаточный уровень социальной инфраструктуры в новых жилых районах города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  Нехватка мест в муниципальных дошкольных и общеобразовательных учреждениях города Ставрополя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Высокий процент наполняемости учащимися в общеобразовательных учреждениях (вторая смена)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  Отсутствие необходимого количества муниципальных спортивных сооружений на территории города Ставрополя (</a:t>
            </a:r>
            <a:r>
              <a:rPr lang="ru-RU" sz="1000" dirty="0" err="1" smtClean="0">
                <a:latin typeface="Century Gothic" pitchFamily="34" charset="0"/>
              </a:rPr>
              <a:t>ФОКов</a:t>
            </a:r>
            <a:r>
              <a:rPr lang="ru-RU" sz="1000" dirty="0" smtClean="0">
                <a:latin typeface="Century Gothic" pitchFamily="34" charset="0"/>
              </a:rPr>
              <a:t>, бассейнов; спортивных площадок)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  Ограниченное количество свободных земельных участков, соответствующих требованиям потенциальных инвесторов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  Недостаточное наличие каналов сбыта произведенной продукции  местными товаропроизводителями 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Высокий уровень теневой экономики</a:t>
            </a:r>
          </a:p>
          <a:p>
            <a:pPr>
              <a:buFont typeface="Wingdings" pitchFamily="2" charset="2"/>
              <a:buChar char="Ø"/>
            </a:pPr>
            <a:r>
              <a:rPr lang="ru-RU" sz="1000" dirty="0" smtClean="0">
                <a:latin typeface="Century Gothic" pitchFamily="34" charset="0"/>
              </a:rPr>
              <a:t>  Отсутствие на территории города Ставрополя известных за пределами Ставропольского края природно-рекреационных объектов, высокая конкуренция со стороны региона Кавказских Минеральных Вод и республик </a:t>
            </a:r>
            <a:r>
              <a:rPr lang="ru-RU" sz="1000" dirty="0" err="1" smtClean="0">
                <a:latin typeface="Century Gothic" pitchFamily="34" charset="0"/>
              </a:rPr>
              <a:t>Северо</a:t>
            </a:r>
            <a:r>
              <a:rPr lang="ru-RU" sz="1000" dirty="0" smtClean="0">
                <a:latin typeface="Century Gothic" pitchFamily="34" charset="0"/>
              </a:rPr>
              <a:t> - Кавказского федерального округа</a:t>
            </a:r>
          </a:p>
          <a:p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267494"/>
            <a:ext cx="40324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</a:rPr>
              <a:t>НАИБОЛЕЕ ЗНАЧИМЫЕ ПРОБЛЕМЫ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SI.Ovchinnikova\Desktop\8 ГЛАВНАЯ Ц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1" y="1131590"/>
            <a:ext cx="3816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 smtClean="0">
              <a:solidFill>
                <a:srgbClr val="8E169E"/>
              </a:solidFill>
              <a:latin typeface="Century Gothic" pitchFamily="34" charset="0"/>
            </a:endParaRPr>
          </a:p>
          <a:p>
            <a:r>
              <a:rPr lang="ru-RU" sz="1200" b="1" dirty="0" smtClean="0">
                <a:solidFill>
                  <a:srgbClr val="8E169E"/>
                </a:solidFill>
                <a:latin typeface="Century Gothic" pitchFamily="34" charset="0"/>
              </a:rPr>
              <a:t>СИСТЕМА СТРАТЕГИЧЕСКИХ ПРИОРИТЕТОВ</a:t>
            </a:r>
          </a:p>
          <a:p>
            <a:r>
              <a:rPr lang="ru-RU" sz="1200" b="1" dirty="0" smtClean="0">
                <a:solidFill>
                  <a:srgbClr val="8E169E"/>
                </a:solidFill>
                <a:latin typeface="Century Gothic" pitchFamily="34" charset="0"/>
              </a:rPr>
              <a:t>ДЛЯ ГОРОДА СТАВРОПОЛЯ:</a:t>
            </a:r>
          </a:p>
          <a:p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формирование благоприятной социальной среды и создание условий для реализации человеческого потенциала;</a:t>
            </a: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создание «точек роста», генерирующих 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инновационно-инвестиционное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воздействие на городскую среду</a:t>
            </a:r>
          </a:p>
          <a:p>
            <a:endParaRPr lang="ru-RU" sz="1200" b="1" dirty="0">
              <a:solidFill>
                <a:srgbClr val="8E169E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27584" y="1851670"/>
            <a:ext cx="223224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Содержимое 23" descr="1-(244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6443" y="1200150"/>
            <a:ext cx="5091113" cy="3394075"/>
          </a:xfrm>
        </p:spPr>
      </p:pic>
      <p:pic>
        <p:nvPicPr>
          <p:cNvPr id="1026" name="Picture 2" descr="C:\Users\SI.Ovchinnikova\Desktop\слайд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  <p:pic>
        <p:nvPicPr>
          <p:cNvPr id="9" name="Picture 3" descr="C:\Users\SI.Ovchinnikova\Desktop\Шпи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07854"/>
            <a:ext cx="2232248" cy="150084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0" name="Picture 6" descr="C:\Users\SI.Ovchinnikova\Desktop\file_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283718"/>
            <a:ext cx="2124744" cy="138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SI.Ovchinnikova\Desktop\EJZ6k4fWoAA6wUm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5436096" y="267494"/>
            <a:ext cx="2304256" cy="1584176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2" name="Picture 8" descr="C:\Users\SI.Ovchinnikova\Desktop\25829BDB-980C-4A01-BB7D-F52A840084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851670"/>
            <a:ext cx="2304256" cy="1584176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3" name="Picture 9" descr="C:\Users\SI.Ovchinnikova\Desktop\Пешеходная улица 0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699542"/>
            <a:ext cx="215981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740352" y="41151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Внедрение </a:t>
            </a:r>
          </a:p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информационной </a:t>
            </a:r>
          </a:p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Платформы</a:t>
            </a:r>
          </a:p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«Умное ЖКХ»</a:t>
            </a:r>
            <a:endParaRPr lang="ru-RU" sz="1000" b="1" dirty="0">
              <a:solidFill>
                <a:srgbClr val="8E169E"/>
              </a:solidFill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2211710"/>
            <a:ext cx="16674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Строительство </a:t>
            </a:r>
          </a:p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Ставропольской </a:t>
            </a:r>
          </a:p>
          <a:p>
            <a:r>
              <a:rPr lang="ru-RU" sz="1000" b="1" dirty="0" smtClean="0">
                <a:solidFill>
                  <a:srgbClr val="8E169E"/>
                </a:solidFill>
                <a:latin typeface="Century Gothic" pitchFamily="34" charset="0"/>
              </a:rPr>
              <a:t>кольцевой автодороги</a:t>
            </a:r>
            <a:endParaRPr lang="ru-RU" sz="1000" b="1" dirty="0">
              <a:solidFill>
                <a:srgbClr val="8E169E"/>
              </a:solidFill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915566"/>
            <a:ext cx="215155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Создание и благоустройство 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зон отдыха горожан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Нового формата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2355727"/>
            <a:ext cx="19797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Проведение мероприятий по взысканию имеющейся задолженности и снижение количества нарушений требований земельного законодательства</a:t>
            </a:r>
            <a:endParaRPr lang="ru-RU" sz="1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168" y="3651870"/>
            <a:ext cx="26629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Строительство жилья с комплексным</a:t>
            </a:r>
          </a:p>
          <a:p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 благоустройством прилегающей </a:t>
            </a:r>
          </a:p>
          <a:p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территории и созданием</a:t>
            </a:r>
          </a:p>
          <a:p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социальных объектов </a:t>
            </a:r>
            <a:endParaRPr lang="en-US" sz="10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endParaRPr lang="ru-RU" sz="1000" b="1" dirty="0" smtClean="0">
              <a:solidFill>
                <a:srgbClr val="6D1179"/>
              </a:solidFill>
              <a:latin typeface="Century Gothic" pitchFamily="34" charset="0"/>
            </a:endParaRPr>
          </a:p>
          <a:p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 Внедрение единого дизайн-кода</a:t>
            </a:r>
          </a:p>
          <a:p>
            <a:r>
              <a:rPr lang="en-US" sz="1000" b="1" dirty="0" smtClean="0">
                <a:solidFill>
                  <a:srgbClr val="6D1179"/>
                </a:solidFill>
                <a:latin typeface="Century Gothic" pitchFamily="34" charset="0"/>
              </a:rPr>
              <a:t> </a:t>
            </a:r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архитектурного </a:t>
            </a:r>
            <a:r>
              <a:rPr lang="ru-RU" sz="1000" b="1" dirty="0" smtClean="0">
                <a:solidFill>
                  <a:srgbClr val="6D1179"/>
                </a:solidFill>
                <a:latin typeface="Century Gothic" pitchFamily="34" charset="0"/>
              </a:rPr>
              <a:t>регламента</a:t>
            </a:r>
            <a:endParaRPr lang="ru-RU" sz="1000" b="1" dirty="0">
              <a:solidFill>
                <a:srgbClr val="6D1179"/>
              </a:solidFill>
              <a:latin typeface="Century Gothic" pitchFamily="34" charset="0"/>
            </a:endParaRPr>
          </a:p>
        </p:txBody>
      </p:sp>
      <p:pic>
        <p:nvPicPr>
          <p:cNvPr id="1034" name="Picture 10" descr="C:\Users\SI.Ovchinnikova\Desktop\1-(244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3723878"/>
            <a:ext cx="2016224" cy="120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0" y="3723878"/>
            <a:ext cx="19014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Повышение 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безопасности 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дорожного движения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путем внедрения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принципов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Century Gothic" pitchFamily="34" charset="0"/>
              </a:rPr>
              <a:t>Vision Zero </a:t>
            </a:r>
          </a:p>
          <a:p>
            <a:r>
              <a:rPr lang="ru-RU" sz="1000" b="1" dirty="0" smtClean="0">
                <a:solidFill>
                  <a:schemeClr val="bg1"/>
                </a:solidFill>
                <a:latin typeface="Century Gothic" pitchFamily="34" charset="0"/>
              </a:rPr>
              <a:t>и системы «Умный Город»</a:t>
            </a:r>
            <a:endParaRPr lang="ru-RU" sz="1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195486"/>
            <a:ext cx="44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ПРОСТРАНСТВЕННОЕ РАЗВИТИЕ ГОРОДА СТАВРОПОЛЯ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Century Gothic" pitchFamily="34" charset="0"/>
              </a:rPr>
              <a:t>КЛЮЧЕВЫЕ ТРЕНДЫ: </a:t>
            </a:r>
            <a:endParaRPr lang="ru-RU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1047</Words>
  <Application>Microsoft Office PowerPoint</Application>
  <PresentationFormat>Экран (16:9)</PresentationFormat>
  <Paragraphs>345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Овчинникова Светлана Юрьевна</dc:creator>
  <cp:lastModifiedBy>IV.Yaroslavskaya</cp:lastModifiedBy>
  <cp:revision>133</cp:revision>
  <dcterms:created xsi:type="dcterms:W3CDTF">2021-02-03T09:20:31Z</dcterms:created>
  <dcterms:modified xsi:type="dcterms:W3CDTF">2021-03-25T13:46:22Z</dcterms:modified>
</cp:coreProperties>
</file>